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2737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3×3d @30K</c:v>
                  </c:pt>
                  <c:pt idx="1">
                    <c:v>3×3d @45K</c:v>
                  </c:pt>
                  <c:pt idx="2">
                    <c:v>3×3d @60K</c:v>
                  </c:pt>
                  <c:pt idx="3">
                    <c:v>6×1d @30K</c:v>
                  </c:pt>
                  <c:pt idx="4">
                    <c:v>Mixed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90</c:v>
                </c:pt>
                <c:pt idx="1">
                  <c:v>135</c:v>
                </c:pt>
                <c:pt idx="2">
                  <c:v>180</c:v>
                </c:pt>
                <c:pt idx="3">
                  <c:v>180</c:v>
                </c:pt>
                <c:pt idx="4">
                  <c:v>195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E2737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5E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30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FOR INVESTMENT COMMITTEE REVIEW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Everything 2026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Co-Exhibitor Investment Analysis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640080" y="2331720"/>
            <a:ext cx="1645920" cy="2743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560320"/>
            <a:ext cx="7315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ADNEC Centre, Abu Dhabi  |  11–13 May 2026</a:t>
            </a: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S.AI.L (Exec X AI Ltd, DIFC)</a:t>
            </a: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February 2026  |  Version 1.0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3977640"/>
            <a:ext cx="9144000" cy="1170432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40690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30,000+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57200" y="449884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Attendees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606040" y="40690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AED 176K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606040" y="449884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Fixed Cost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754880" y="40690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Pods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754880" y="449884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Co-Exhibitor Capacity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903720" y="40690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 sqm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903720" y="449884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Stand (H7-A50)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B2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4592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0972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 |  Market &amp; Event Overview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Everything Global 2026 — Key Metrics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457200" y="1371600"/>
            <a:ext cx="18288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389888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30,000+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457200" y="18288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Attendees¹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2560320" y="1371600"/>
            <a:ext cx="18288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2560320" y="1389888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 Halls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2560320" y="18288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Exhibition Halls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4663440" y="1371600"/>
            <a:ext cx="18288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4663440" y="1389888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500+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4663440" y="18288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Exhibitors Expected²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6766560" y="1371600"/>
            <a:ext cx="18288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766560" y="1389888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150+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6766560" y="18288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Investors (2025 ed.)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57200" y="2423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Comparative Event Benchmarks (Normalised)</a:t>
            </a:r>
            <a:endParaRPr lang="en-US" sz="12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743200"/>
          <a:ext cx="822960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005840"/>
                <a:gridCol w="822960"/>
                <a:gridCol w="822960"/>
                <a:gridCol w="548640"/>
                <a:gridCol w="914400"/>
                <a:gridCol w="1005840"/>
              </a:tblGrid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Attendance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Exhibitors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Investors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Days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Est. CPL³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Booth $/sqm⁴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Everything 2026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$85–130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$515–800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E8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GITEX Global 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200,000+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6,800+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N/D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$45–90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$550–900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LEAP 2025 (Riyadh)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201,000+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1,800+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1,600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$50–100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$500–850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 Summit (Lisbon)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70,000+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2,600+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1,200+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$120–200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$700–1,200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Text 16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¹ DWTC official projection, 9 halls. ² Based on 2025 exhibitor count of 300+ and 2026 expanded venue. ³ Estimated cost per lead based on industry benchmarks (CEIR, Cvent 2025). ⁴ Space-only rates, normalised to USD.</a:t>
            </a:r>
            <a:endParaRPr lang="en-US" sz="700" dirty="0"/>
          </a:p>
        </p:txBody>
      </p:sp>
      <p:sp>
        <p:nvSpPr>
          <p:cNvPr id="21" name="Shape 17"/>
          <p:cNvSpPr/>
          <p:nvPr/>
        </p:nvSpPr>
        <p:spPr>
          <a:xfrm>
            <a:off x="457200" y="4160520"/>
            <a:ext cx="8229600" cy="36576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22" name="Text 18"/>
          <p:cNvSpPr/>
          <p:nvPr/>
        </p:nvSpPr>
        <p:spPr>
          <a:xfrm>
            <a:off x="548640" y="416052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Everything offers the highest investor-to-attendee density (1:200) vs GITEX (N/D) and Web Summit (1:58). LEAP leads at 1:126 with $14.9B announced.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B2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4592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0972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 |  Hall 7 Strategic Location &amp; Footfall Modelling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Stand H7-A50 — Position Analysis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457200" y="128016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Adjacent to: </a:t>
            </a:r>
            <a:pPr indent="0" marL="0">
              <a:buNone/>
            </a:pPr>
            <a:r>
              <a:rPr lang="en-US" sz="9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AI Leaders Stage (Hall 8 boundary)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457200" y="153619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Confirmed neighbours: </a:t>
            </a:r>
            <a:pPr indent="0" marL="0">
              <a:buNone/>
            </a:pPr>
            <a:r>
              <a:rPr lang="en-US" sz="9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AWS, G42, Microsoft, Dell, Nebius, du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457200" y="1792224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Traffic vectors: </a:t>
            </a:r>
            <a:pPr indent="0" marL="0">
              <a:buNone/>
            </a:pPr>
            <a:r>
              <a:rPr lang="en-US" sz="9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 7 entrance + Hall 8 concourse spillover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457200" y="2048256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Coffee/F&amp;B: </a:t>
            </a:r>
            <a:pPr indent="0" marL="0">
              <a:buNone/>
            </a:pPr>
            <a:r>
              <a:rPr lang="en-US" sz="9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Costa Coffee station in concourse; AI Café on-stand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457200" y="2304288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capacity: </a:t>
            </a:r>
            <a:pPr indent="0" marL="0">
              <a:buNone/>
            </a:pPr>
            <a:r>
              <a:rPr lang="en-US" sz="9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247 general + 53 VIP seats (300 total)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457200" y="256032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 theme: </a:t>
            </a:r>
            <a:pPr indent="0" marL="0">
              <a:buNone/>
            </a:pPr>
            <a:r>
              <a:rPr lang="en-US" sz="9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 &amp; Defense / Semicon / Data Centers / DeepTech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457200" y="292608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Footfall-to-Lead Conversion Model</a:t>
            </a:r>
            <a:endParaRPr lang="en-US" sz="13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246120"/>
          <a:ext cx="4114800" cy="914400"/>
        </p:xfrm>
        <a:graphic>
          <a:graphicData uri="http://schemas.openxmlformats.org/drawingml/2006/table">
            <a:tbl>
              <a:tblPr/>
              <a:tblGrid>
                <a:gridCol w="1554480"/>
                <a:gridCol w="822960"/>
                <a:gridCol w="822960"/>
                <a:gridCol w="822960"/>
              </a:tblGrid>
              <a:tr h="2468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Daily hall footfall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2,500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3,500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 exposure rate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Coffee pull (add'l)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Interaction-to-lead 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Leads / day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4A84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Leads / 3 days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4A84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Text 10"/>
          <p:cNvSpPr/>
          <p:nvPr/>
        </p:nvSpPr>
        <p:spPr>
          <a:xfrm>
            <a:off x="502920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Stage Adjacency Value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5029200" y="128016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World AI Leaders Stage hosts 15+ sessions/day with guaranteed audience rotation of 300 seats every 40 minutes. Post-session dispersal creates a natural traffic corridor past H7-A50. Estimated spillover: 60–120 decision-makers per session change directed through our aisle.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5029200" y="2468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Coffee Station Pull Effect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5029200" y="28346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Nespresso-operated AI Café (machines leased at zero cost; pods purchased at cost by S.AI.L) serves as a passive footfall magnet. Industry data: hospitality stations increase booth dwell time by 35–50% and interaction rates by 20–30% (CEIR Exhibition Industry Census, 2024).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5029200" y="3840480"/>
            <a:ext cx="36576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Text 15"/>
          <p:cNvSpPr/>
          <p:nvPr/>
        </p:nvSpPr>
        <p:spPr>
          <a:xfrm>
            <a:off x="5120640" y="388620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Sensitivity Note: </a:t>
            </a:r>
            <a:pPr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Footfall estimates assume Hall 7 receives ~20% of total event traffic (30K attendees ÷ 9 halls ≈ 3,333/day/hall). Stage adjacency premium adjusts upward by 10–25%. Coffee pull adds 5–15%. All assumptions transparent in Appendix A.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B2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4592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0972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 |  Stand Layout &amp; Conversion Strategy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 sqm Stand — 5 Functional Zones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274320" y="1371600"/>
            <a:ext cx="1627632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" y="1444752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47472" y="1874520"/>
            <a:ext cx="1481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Lounge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347472" y="2148840"/>
            <a:ext cx="148132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2× sofas, coffee table. First engagement point. Passive networking zone. Est. dwell: 8–12 min.</a:t>
            </a:r>
            <a:endParaRPr lang="en-US" sz="800" dirty="0"/>
          </a:p>
        </p:txBody>
      </p:sp>
      <p:sp>
        <p:nvSpPr>
          <p:cNvPr id="10" name="Shape 6"/>
          <p:cNvSpPr/>
          <p:nvPr/>
        </p:nvSpPr>
        <p:spPr>
          <a:xfrm>
            <a:off x="1993392" y="1371600"/>
            <a:ext cx="1627632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8608" y="1444752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066544" y="1874520"/>
            <a:ext cx="1481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Café</a:t>
            </a:r>
            <a:endParaRPr lang="en-US" sz="1000" dirty="0"/>
          </a:p>
        </p:txBody>
      </p:sp>
      <p:sp>
        <p:nvSpPr>
          <p:cNvPr id="13" name="Text 8"/>
          <p:cNvSpPr/>
          <p:nvPr/>
        </p:nvSpPr>
        <p:spPr>
          <a:xfrm>
            <a:off x="2066544" y="2148840"/>
            <a:ext cx="148132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Nespresso station. Branded pull. 80–150 cups/day. Logo placement on cups &amp; counter.</a:t>
            </a:r>
            <a:endParaRPr lang="en-US" sz="800" dirty="0"/>
          </a:p>
        </p:txBody>
      </p:sp>
      <p:sp>
        <p:nvSpPr>
          <p:cNvPr id="14" name="Shape 9"/>
          <p:cNvSpPr/>
          <p:nvPr/>
        </p:nvSpPr>
        <p:spPr>
          <a:xfrm>
            <a:off x="3712464" y="1371600"/>
            <a:ext cx="1627632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7680" y="1444752"/>
            <a:ext cx="365760" cy="36576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3785616" y="1874520"/>
            <a:ext cx="1481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Meeting Room</a:t>
            </a:r>
            <a:endParaRPr lang="en-US" sz="1000" dirty="0"/>
          </a:p>
        </p:txBody>
      </p:sp>
      <p:sp>
        <p:nvSpPr>
          <p:cNvPr id="17" name="Text 11"/>
          <p:cNvSpPr/>
          <p:nvPr/>
        </p:nvSpPr>
        <p:spPr>
          <a:xfrm>
            <a:off x="3785616" y="2148840"/>
            <a:ext cx="148132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Glass-enclosed. 4-seat. 10-min bookable slots = 18 meetings/day × 3 days = 54 total.</a:t>
            </a:r>
            <a:endParaRPr lang="en-US" sz="800" dirty="0"/>
          </a:p>
        </p:txBody>
      </p:sp>
      <p:sp>
        <p:nvSpPr>
          <p:cNvPr id="18" name="Shape 12"/>
          <p:cNvSpPr/>
          <p:nvPr/>
        </p:nvSpPr>
        <p:spPr>
          <a:xfrm>
            <a:off x="5431536" y="1371600"/>
            <a:ext cx="1627632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6752" y="1444752"/>
            <a:ext cx="365760" cy="36576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5504688" y="1874520"/>
            <a:ext cx="1481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3× Vendor Pods</a:t>
            </a:r>
            <a:endParaRPr lang="en-US" sz="1000" dirty="0"/>
          </a:p>
        </p:txBody>
      </p:sp>
      <p:sp>
        <p:nvSpPr>
          <p:cNvPr id="21" name="Text 14"/>
          <p:cNvSpPr/>
          <p:nvPr/>
        </p:nvSpPr>
        <p:spPr>
          <a:xfrm>
            <a:off x="5504688" y="2148840"/>
            <a:ext cx="148132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Each: desk + screen + 2 stools. Dedicated demo space. Branding on fascia + screen.</a:t>
            </a:r>
            <a:endParaRPr lang="en-US" sz="800" dirty="0"/>
          </a:p>
        </p:txBody>
      </p:sp>
      <p:sp>
        <p:nvSpPr>
          <p:cNvPr id="22" name="Shape 15"/>
          <p:cNvSpPr/>
          <p:nvPr/>
        </p:nvSpPr>
        <p:spPr>
          <a:xfrm>
            <a:off x="7150608" y="1371600"/>
            <a:ext cx="1627632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5824" y="1444752"/>
            <a:ext cx="365760" cy="36576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7223760" y="1874520"/>
            <a:ext cx="1481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Digital Screens</a:t>
            </a:r>
            <a:endParaRPr lang="en-US" sz="1000" dirty="0"/>
          </a:p>
        </p:txBody>
      </p:sp>
      <p:sp>
        <p:nvSpPr>
          <p:cNvPr id="25" name="Text 17"/>
          <p:cNvSpPr/>
          <p:nvPr/>
        </p:nvSpPr>
        <p:spPr>
          <a:xfrm>
            <a:off x="7223760" y="2148840"/>
            <a:ext cx="148132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Rotating co-exhibitor content. Visible from main aisle. 3× screens on vendor pods + 1× lounge.</a:t>
            </a:r>
            <a:endParaRPr lang="en-US" sz="800" dirty="0"/>
          </a:p>
        </p:txBody>
      </p:sp>
      <p:sp>
        <p:nvSpPr>
          <p:cNvPr id="26" name="Text 18"/>
          <p:cNvSpPr/>
          <p:nvPr/>
        </p:nvSpPr>
        <p:spPr>
          <a:xfrm>
            <a:off x="457200" y="3200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Conversion Funnel (Per Co-Exhibitor, Base Case, 3 Days)</a:t>
            </a:r>
            <a:endParaRPr lang="en-US" sz="1300" dirty="0"/>
          </a:p>
        </p:txBody>
      </p:sp>
      <p:sp>
        <p:nvSpPr>
          <p:cNvPr id="27" name="Shape 19"/>
          <p:cNvSpPr/>
          <p:nvPr/>
        </p:nvSpPr>
        <p:spPr>
          <a:xfrm>
            <a:off x="457200" y="3611880"/>
            <a:ext cx="1508760" cy="5029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28" name="Text 20"/>
          <p:cNvSpPr/>
          <p:nvPr/>
        </p:nvSpPr>
        <p:spPr>
          <a:xfrm>
            <a:off x="457200" y="3630168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~2,520</a:t>
            </a:r>
            <a:endParaRPr lang="en-US" sz="1200" dirty="0"/>
          </a:p>
        </p:txBody>
      </p:sp>
      <p:sp>
        <p:nvSpPr>
          <p:cNvPr id="29" name="Text 21"/>
          <p:cNvSpPr/>
          <p:nvPr/>
        </p:nvSpPr>
        <p:spPr>
          <a:xfrm>
            <a:off x="457200" y="3858768"/>
            <a:ext cx="1508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900" dirty="0"/>
          </a:p>
        </p:txBody>
      </p:sp>
      <p:sp>
        <p:nvSpPr>
          <p:cNvPr id="30" name="Text 22"/>
          <p:cNvSpPr/>
          <p:nvPr/>
        </p:nvSpPr>
        <p:spPr>
          <a:xfrm>
            <a:off x="457200" y="416052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Aisle Exposure</a:t>
            </a:r>
            <a:endParaRPr lang="en-US" sz="800" dirty="0"/>
          </a:p>
        </p:txBody>
      </p:sp>
      <p:sp>
        <p:nvSpPr>
          <p:cNvPr id="31" name="Shape 23"/>
          <p:cNvSpPr/>
          <p:nvPr/>
        </p:nvSpPr>
        <p:spPr>
          <a:xfrm>
            <a:off x="2171700" y="3611880"/>
            <a:ext cx="1463040" cy="502920"/>
          </a:xfrm>
          <a:prstGeom prst="rect">
            <a:avLst/>
          </a:prstGeom>
          <a:solidFill>
            <a:srgbClr val="2D6A8F"/>
          </a:solidFill>
          <a:ln/>
        </p:spPr>
      </p:sp>
      <p:sp>
        <p:nvSpPr>
          <p:cNvPr id="32" name="Text 24"/>
          <p:cNvSpPr/>
          <p:nvPr/>
        </p:nvSpPr>
        <p:spPr>
          <a:xfrm>
            <a:off x="2148840" y="3630168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~810</a:t>
            </a:r>
            <a:endParaRPr lang="en-US" sz="1200" dirty="0"/>
          </a:p>
        </p:txBody>
      </p:sp>
      <p:sp>
        <p:nvSpPr>
          <p:cNvPr id="33" name="Text 25"/>
          <p:cNvSpPr/>
          <p:nvPr/>
        </p:nvSpPr>
        <p:spPr>
          <a:xfrm>
            <a:off x="2148840" y="3858768"/>
            <a:ext cx="1508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32%</a:t>
            </a:r>
            <a:endParaRPr lang="en-US" sz="900" dirty="0"/>
          </a:p>
        </p:txBody>
      </p:sp>
      <p:sp>
        <p:nvSpPr>
          <p:cNvPr id="34" name="Text 26"/>
          <p:cNvSpPr/>
          <p:nvPr/>
        </p:nvSpPr>
        <p:spPr>
          <a:xfrm>
            <a:off x="2148840" y="416052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Visitors</a:t>
            </a:r>
            <a:endParaRPr lang="en-US" sz="800" dirty="0"/>
          </a:p>
        </p:txBody>
      </p:sp>
      <p:sp>
        <p:nvSpPr>
          <p:cNvPr id="35" name="Shape 27"/>
          <p:cNvSpPr/>
          <p:nvPr/>
        </p:nvSpPr>
        <p:spPr>
          <a:xfrm>
            <a:off x="3886200" y="3611880"/>
            <a:ext cx="1417320" cy="50292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6" name="Text 28"/>
          <p:cNvSpPr/>
          <p:nvPr/>
        </p:nvSpPr>
        <p:spPr>
          <a:xfrm>
            <a:off x="3840480" y="3630168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~84</a:t>
            </a:r>
            <a:endParaRPr lang="en-US" sz="1200" dirty="0"/>
          </a:p>
        </p:txBody>
      </p:sp>
      <p:sp>
        <p:nvSpPr>
          <p:cNvPr id="37" name="Text 29"/>
          <p:cNvSpPr/>
          <p:nvPr/>
        </p:nvSpPr>
        <p:spPr>
          <a:xfrm>
            <a:off x="3840480" y="3858768"/>
            <a:ext cx="1508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900" dirty="0"/>
          </a:p>
        </p:txBody>
      </p:sp>
      <p:sp>
        <p:nvSpPr>
          <p:cNvPr id="38" name="Text 30"/>
          <p:cNvSpPr/>
          <p:nvPr/>
        </p:nvSpPr>
        <p:spPr>
          <a:xfrm>
            <a:off x="3840480" y="416052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Interactions</a:t>
            </a:r>
            <a:endParaRPr lang="en-US" sz="800" dirty="0"/>
          </a:p>
        </p:txBody>
      </p:sp>
      <p:sp>
        <p:nvSpPr>
          <p:cNvPr id="39" name="Shape 31"/>
          <p:cNvSpPr/>
          <p:nvPr/>
        </p:nvSpPr>
        <p:spPr>
          <a:xfrm>
            <a:off x="5600700" y="3611880"/>
            <a:ext cx="1371600" cy="502920"/>
          </a:xfrm>
          <a:prstGeom prst="rect">
            <a:avLst/>
          </a:prstGeom>
          <a:solidFill>
            <a:srgbClr val="2D8B57"/>
          </a:solidFill>
          <a:ln/>
        </p:spPr>
      </p:sp>
      <p:sp>
        <p:nvSpPr>
          <p:cNvPr id="40" name="Text 32"/>
          <p:cNvSpPr/>
          <p:nvPr/>
        </p:nvSpPr>
        <p:spPr>
          <a:xfrm>
            <a:off x="5532120" y="3630168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~42</a:t>
            </a:r>
            <a:endParaRPr lang="en-US" sz="1200" dirty="0"/>
          </a:p>
        </p:txBody>
      </p:sp>
      <p:sp>
        <p:nvSpPr>
          <p:cNvPr id="41" name="Text 33"/>
          <p:cNvSpPr/>
          <p:nvPr/>
        </p:nvSpPr>
        <p:spPr>
          <a:xfrm>
            <a:off x="5532120" y="3858768"/>
            <a:ext cx="1508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5.2%</a:t>
            </a:r>
            <a:endParaRPr lang="en-US" sz="900" dirty="0"/>
          </a:p>
        </p:txBody>
      </p:sp>
      <p:sp>
        <p:nvSpPr>
          <p:cNvPr id="42" name="Text 34"/>
          <p:cNvSpPr/>
          <p:nvPr/>
        </p:nvSpPr>
        <p:spPr>
          <a:xfrm>
            <a:off x="5532120" y="416052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Qualified Leads</a:t>
            </a:r>
            <a:endParaRPr lang="en-US" sz="800" dirty="0"/>
          </a:p>
        </p:txBody>
      </p:sp>
      <p:sp>
        <p:nvSpPr>
          <p:cNvPr id="43" name="Shape 35"/>
          <p:cNvSpPr/>
          <p:nvPr/>
        </p:nvSpPr>
        <p:spPr>
          <a:xfrm>
            <a:off x="7315200" y="3611880"/>
            <a:ext cx="1325880" cy="502920"/>
          </a:xfrm>
          <a:prstGeom prst="rect">
            <a:avLst/>
          </a:prstGeom>
          <a:solidFill>
            <a:srgbClr val="1B7A3D"/>
          </a:solidFill>
          <a:ln/>
        </p:spPr>
      </p:sp>
      <p:sp>
        <p:nvSpPr>
          <p:cNvPr id="44" name="Text 36"/>
          <p:cNvSpPr/>
          <p:nvPr/>
        </p:nvSpPr>
        <p:spPr>
          <a:xfrm>
            <a:off x="7223760" y="3630168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~12</a:t>
            </a:r>
            <a:endParaRPr lang="en-US" sz="1200" dirty="0"/>
          </a:p>
        </p:txBody>
      </p:sp>
      <p:sp>
        <p:nvSpPr>
          <p:cNvPr id="45" name="Text 37"/>
          <p:cNvSpPr/>
          <p:nvPr/>
        </p:nvSpPr>
        <p:spPr>
          <a:xfrm>
            <a:off x="7223760" y="3858768"/>
            <a:ext cx="1508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1.5%</a:t>
            </a:r>
            <a:endParaRPr lang="en-US" sz="900" dirty="0"/>
          </a:p>
        </p:txBody>
      </p:sp>
      <p:sp>
        <p:nvSpPr>
          <p:cNvPr id="46" name="Text 38"/>
          <p:cNvSpPr/>
          <p:nvPr/>
        </p:nvSpPr>
        <p:spPr>
          <a:xfrm>
            <a:off x="7223760" y="4160520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Room</a:t>
            </a:r>
            <a:endParaRPr lang="en-US" sz="800" dirty="0"/>
          </a:p>
        </p:txBody>
      </p:sp>
      <p:sp>
        <p:nvSpPr>
          <p:cNvPr id="47" name="Text 39"/>
          <p:cNvSpPr/>
          <p:nvPr/>
        </p:nvSpPr>
        <p:spPr>
          <a:xfrm>
            <a:off x="1920240" y="365760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48" name="Text 40"/>
          <p:cNvSpPr/>
          <p:nvPr/>
        </p:nvSpPr>
        <p:spPr>
          <a:xfrm>
            <a:off x="3611880" y="365760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49" name="Text 41"/>
          <p:cNvSpPr/>
          <p:nvPr/>
        </p:nvSpPr>
        <p:spPr>
          <a:xfrm>
            <a:off x="5303520" y="365760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50" name="Text 42"/>
          <p:cNvSpPr/>
          <p:nvPr/>
        </p:nvSpPr>
        <p:spPr>
          <a:xfrm>
            <a:off x="6995160" y="365760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51" name="Text 43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Assumptions: 3,500 daily hall footfall (base). 32% exposure rate (stage adjacency + coffee). 10% pod engagement. 50% lead qualification rate. 29% of leads convert to meeting room. Full methodology in Appendix A.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B2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4592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0972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 |  Financial Recovery Model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457200" y="9144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Fixed Cost Structure</a:t>
            </a:r>
            <a:endParaRPr lang="en-US" sz="13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280160"/>
          <a:ext cx="384048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914400"/>
                <a:gridCol w="914400"/>
              </a:tblGrid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Item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USD⁵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Booth Space (36 sqm @ early bird)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15,250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 Design &amp; Build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32,670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Coffee (Nespresso pods/milk)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~3,000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~820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Fixed Investment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4A84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179,000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4A84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48,770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27432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Recovery Scenarios</a:t>
            </a:r>
            <a:endParaRPr lang="en-US" sz="1300" dirty="0"/>
          </a:p>
        </p:txBody>
      </p:sp>
      <p:graphicFrame>
        <p:nvGraphicFramePr>
          <p:cNvPr id="1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063240"/>
          <a:ext cx="384048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777240"/>
                <a:gridCol w="822960"/>
                <a:gridCol w="777240"/>
              </a:tblGrid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Scenario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Price/Pod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Margin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A: 3 pods × 3 days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30K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90K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B: 3 pods × 3d @ AED 45K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45K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135K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 3 pods × 3d @ AED 60K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60K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180K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D: 6 pods × 1d @ AED 30K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30K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180K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E: Mixed (3×3d + 3×1d)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Mixed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195K+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+9%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 4"/>
          <p:cNvSpPr/>
          <p:nvPr/>
        </p:nvSpPr>
        <p:spPr>
          <a:xfrm>
            <a:off x="4754880" y="91440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Break-Even Analysis</a:t>
            </a:r>
            <a:endParaRPr lang="en-US" sz="13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4754880" y="1280160"/>
          <a:ext cx="3931920" cy="20116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Shape 5"/>
          <p:cNvSpPr/>
          <p:nvPr/>
        </p:nvSpPr>
        <p:spPr>
          <a:xfrm>
            <a:off x="4754880" y="2148840"/>
            <a:ext cx="3931920" cy="0"/>
          </a:xfrm>
          <a:prstGeom prst="line">
            <a:avLst/>
          </a:prstGeom>
          <a:noFill/>
          <a:ln w="19050">
            <a:solidFill>
              <a:srgbClr val="C0392B"/>
            </a:solidFill>
            <a:prstDash val="dash"/>
          </a:ln>
        </p:spPr>
      </p:sp>
      <p:sp>
        <p:nvSpPr>
          <p:cNvPr id="12" name="Text 6"/>
          <p:cNvSpPr/>
          <p:nvPr/>
        </p:nvSpPr>
        <p:spPr>
          <a:xfrm>
            <a:off x="6858000" y="19202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Break-even: AED 179K</a:t>
            </a:r>
            <a:endParaRPr lang="en-US" sz="800" dirty="0"/>
          </a:p>
        </p:txBody>
      </p:sp>
      <p:sp>
        <p:nvSpPr>
          <p:cNvPr id="13" name="Shape 7"/>
          <p:cNvSpPr/>
          <p:nvPr/>
        </p:nvSpPr>
        <p:spPr>
          <a:xfrm>
            <a:off x="4754880" y="3474720"/>
            <a:ext cx="3931920" cy="118872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14" name="Text 8"/>
          <p:cNvSpPr/>
          <p:nvPr/>
        </p:nvSpPr>
        <p:spPr>
          <a:xfrm>
            <a:off x="4892040" y="352044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Model: 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C (AED 60K/pod × 3 = AED 180K)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 at 3 co-exhibitors. Every additional 1-day pod = AED 30K pure margin. Alternative: tiered pricing with 3-day at AED 55K (early bird) and 1-day at AED 25K provides flexibility while maintaining floor.</a:t>
            </a:r>
            <a:endParaRPr lang="en-US" sz="1100" dirty="0"/>
          </a:p>
        </p:txBody>
      </p:sp>
      <p:sp>
        <p:nvSpPr>
          <p:cNvPr id="15" name="Text 9"/>
          <p:cNvSpPr/>
          <p:nvPr/>
        </p:nvSpPr>
        <p:spPr>
          <a:xfrm>
            <a:off x="457200" y="47548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⁵ USD/AED rate: 3.6725 (pegged). All figures ex-VAT unless noted.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B2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4592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0972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 |  Package Options &amp; Competitive Benchmarks</a:t>
            </a:r>
            <a:endParaRPr lang="en-US" sz="2000" dirty="0"/>
          </a:p>
        </p:txBody>
      </p:sp>
      <p:sp>
        <p:nvSpPr>
          <p:cNvPr id="5" name="Shape 2"/>
          <p:cNvSpPr/>
          <p:nvPr/>
        </p:nvSpPr>
        <p:spPr>
          <a:xfrm>
            <a:off x="457200" y="1005840"/>
            <a:ext cx="25603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005840"/>
            <a:ext cx="2560320" cy="45720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1024128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PACKAGE A — 1 DAY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155448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AED 25,000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457200" y="187452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(~USD 6,810)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94360" y="2148840"/>
            <a:ext cx="2286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1× Vendor Pod (desk + screen + 2 stools)</a:t>
            </a:r>
            <a:endParaRPr lang="en-US" sz="8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2× Conference Passes</a:t>
            </a:r>
            <a:endParaRPr lang="en-US" sz="8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4× Meeting Room Slots (10 min each)</a:t>
            </a:r>
            <a:endParaRPr lang="en-US" sz="8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Café co-branding (1 day)</a:t>
            </a:r>
            <a:endParaRPr lang="en-US" sz="8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 on digital screens</a:t>
            </a:r>
            <a:endParaRPr lang="en-US" sz="8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capture list (shared)</a:t>
            </a:r>
            <a:endParaRPr lang="en-US" sz="8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Est. 14–28 qualified leads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3291840" y="1005840"/>
            <a:ext cx="25603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291840" y="1005840"/>
            <a:ext cx="2560320" cy="4572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3" name="Text 10"/>
          <p:cNvSpPr/>
          <p:nvPr/>
        </p:nvSpPr>
        <p:spPr>
          <a:xfrm>
            <a:off x="3291840" y="1024128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2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PACKAGE B — 3 DAYS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3291840" y="155448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AED 55,000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3291840" y="187452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D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(~USD 14,980) — RECOMMENDED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3429000" y="2148840"/>
            <a:ext cx="2286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1× Vendor Pod (desk + screen + 2 stools)</a:t>
            </a:r>
            <a:endParaRPr lang="en-US" sz="8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3× Conference Passes</a:t>
            </a:r>
            <a:endParaRPr lang="en-US" sz="8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12× Meeting Room Slots (10 min each)</a:t>
            </a:r>
            <a:endParaRPr lang="en-US" sz="8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Café co-branding (all 3 days)</a:t>
            </a:r>
            <a:endParaRPr lang="en-US" sz="8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 on digital screens + stand fascia</a:t>
            </a:r>
            <a:endParaRPr lang="en-US" sz="8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lead capture list</a:t>
            </a:r>
            <a:endParaRPr lang="en-US" sz="8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Est. 42–84 qualified leads</a:t>
            </a:r>
            <a:endParaRPr lang="en-US" sz="8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S.AI.L consultant triage &amp; referrals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6126480" y="1005840"/>
            <a:ext cx="25603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126480" y="1005840"/>
            <a:ext cx="2560320" cy="457200"/>
          </a:xfrm>
          <a:prstGeom prst="rect">
            <a:avLst/>
          </a:prstGeom>
          <a:solidFill>
            <a:srgbClr val="8B95A5"/>
          </a:solidFill>
          <a:ln/>
        </p:spPr>
      </p:sp>
      <p:sp>
        <p:nvSpPr>
          <p:cNvPr id="19" name="Text 16"/>
          <p:cNvSpPr/>
          <p:nvPr/>
        </p:nvSpPr>
        <p:spPr>
          <a:xfrm>
            <a:off x="6126480" y="1024128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BENCHMARK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6126480" y="15544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Effective CPL Comparison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6263640" y="19202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S.AI.L Pkg B (3d)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7498080" y="192024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D8B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655–1,310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6263640" y="226771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Organiser 9sqm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7498080" y="226771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2,200–4,400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6263640" y="2615184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 18sqm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7498080" y="2615184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3,500–7,000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6263640" y="296265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6K Startup Pkg</a:t>
            </a:r>
            <a:endParaRPr lang="en-US" sz="800" dirty="0"/>
          </a:p>
        </p:txBody>
      </p:sp>
      <p:sp>
        <p:nvSpPr>
          <p:cNvPr id="28" name="Text 25"/>
          <p:cNvSpPr/>
          <p:nvPr/>
        </p:nvSpPr>
        <p:spPr>
          <a:xfrm>
            <a:off x="7498080" y="2962656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850–1,700</a:t>
            </a:r>
            <a:endParaRPr lang="en-US" sz="800" dirty="0"/>
          </a:p>
        </p:txBody>
      </p:sp>
      <p:sp>
        <p:nvSpPr>
          <p:cNvPr id="29" name="Text 26"/>
          <p:cNvSpPr/>
          <p:nvPr/>
        </p:nvSpPr>
        <p:spPr>
          <a:xfrm>
            <a:off x="6263640" y="331012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Sales Call</a:t>
            </a:r>
            <a:endParaRPr lang="en-US" sz="800" dirty="0"/>
          </a:p>
        </p:txBody>
      </p:sp>
      <p:sp>
        <p:nvSpPr>
          <p:cNvPr id="30" name="Text 27"/>
          <p:cNvSpPr/>
          <p:nvPr/>
        </p:nvSpPr>
        <p:spPr>
          <a:xfrm>
            <a:off x="7498080" y="3310128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950⁶</a:t>
            </a:r>
            <a:endParaRPr lang="en-US" sz="800" dirty="0"/>
          </a:p>
        </p:txBody>
      </p:sp>
      <p:sp>
        <p:nvSpPr>
          <p:cNvPr id="31" name="Text 28"/>
          <p:cNvSpPr/>
          <p:nvPr/>
        </p:nvSpPr>
        <p:spPr>
          <a:xfrm>
            <a:off x="6263640" y="365760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CPL = Package Cost ÷ Qualified Leads (base case)</a:t>
            </a:r>
            <a:endParaRPr lang="en-US" sz="700" dirty="0"/>
          </a:p>
        </p:txBody>
      </p:sp>
      <p:sp>
        <p:nvSpPr>
          <p:cNvPr id="32" name="Shape 29"/>
          <p:cNvSpPr/>
          <p:nvPr/>
        </p:nvSpPr>
        <p:spPr>
          <a:xfrm>
            <a:off x="457200" y="4114800"/>
            <a:ext cx="8229600" cy="50292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33" name="Text 30"/>
          <p:cNvSpPr/>
          <p:nvPr/>
        </p:nvSpPr>
        <p:spPr>
          <a:xfrm>
            <a:off x="548640" y="41148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 B delivers 42–84 qualified leads at AED 655–1,310/lead — 40–70% lower CPL than the organiser's own 9 sqm shell booth, and includes meeting room access, coffee branding, and S.AI.L consultant referrals not available in any standalone package.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457200" y="475488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⁶ Industry avg $259/meeting (CEIR 2024) ≈ AED 951.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B2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4592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0972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 |  Investor &amp; Fundraising Value Analysis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GCC AI Capital Deployment Context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457200" y="1325880"/>
            <a:ext cx="18288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34416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$4T+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457200" y="17373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GCC SWF Total AUM⁷</a:t>
            </a:r>
            <a:endParaRPr lang="en-US" sz="800" dirty="0"/>
          </a:p>
        </p:txBody>
      </p:sp>
      <p:sp>
        <p:nvSpPr>
          <p:cNvPr id="9" name="Shape 6"/>
          <p:cNvSpPr/>
          <p:nvPr/>
        </p:nvSpPr>
        <p:spPr>
          <a:xfrm>
            <a:off x="2560320" y="1325880"/>
            <a:ext cx="18288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2560320" y="134416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$169B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2560320" y="17373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MENA Tech Spend 2026⁸</a:t>
            </a:r>
            <a:endParaRPr lang="en-US" sz="800" dirty="0"/>
          </a:p>
        </p:txBody>
      </p:sp>
      <p:sp>
        <p:nvSpPr>
          <p:cNvPr id="12" name="Shape 9"/>
          <p:cNvSpPr/>
          <p:nvPr/>
        </p:nvSpPr>
        <p:spPr>
          <a:xfrm>
            <a:off x="4663440" y="1325880"/>
            <a:ext cx="18288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4663440" y="134416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$100B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4663440" y="17373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MGX AI Infrastructure Target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6766560" y="1325880"/>
            <a:ext cx="18288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766560" y="134416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134%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6766560" y="17373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MENA Startup Investment YoY⁹</a:t>
            </a:r>
            <a:endParaRPr lang="en-US" sz="800" dirty="0"/>
          </a:p>
        </p:txBody>
      </p:sp>
      <p:sp>
        <p:nvSpPr>
          <p:cNvPr id="18" name="Text 15"/>
          <p:cNvSpPr/>
          <p:nvPr/>
        </p:nvSpPr>
        <p:spPr>
          <a:xfrm>
            <a:off x="457200" y="22860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Investor Interaction Probability (Per Co-Exhibitor, 3 Days)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606040"/>
          <a:ext cx="45720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868680"/>
                <a:gridCol w="868680"/>
                <a:gridCol w="868680"/>
              </a:tblGrid>
              <a:tr h="2468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Investors on-site (3 days)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 visiting Hall 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 engaging S.AI.L stand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Investor interactions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4A84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 co-exhibitor share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4A84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Text 16"/>
          <p:cNvSpPr/>
          <p:nvPr/>
        </p:nvSpPr>
        <p:spPr>
          <a:xfrm>
            <a:off x="5303520" y="228600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Value-in-Kind Equivalency</a:t>
            </a:r>
            <a:endParaRPr lang="en-US" sz="1200" dirty="0"/>
          </a:p>
        </p:txBody>
      </p:sp>
      <p:sp>
        <p:nvSpPr>
          <p:cNvPr id="21" name="Shape 17"/>
          <p:cNvSpPr/>
          <p:nvPr/>
        </p:nvSpPr>
        <p:spPr>
          <a:xfrm>
            <a:off x="5303520" y="2697480"/>
            <a:ext cx="33832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Text 18"/>
          <p:cNvSpPr/>
          <p:nvPr/>
        </p:nvSpPr>
        <p:spPr>
          <a:xfrm>
            <a:off x="5394960" y="26974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InMail campaign (500 msgs)</a:t>
            </a:r>
            <a:endParaRPr lang="en-US" sz="800" dirty="0"/>
          </a:p>
        </p:txBody>
      </p:sp>
      <p:sp>
        <p:nvSpPr>
          <p:cNvPr id="23" name="Text 19"/>
          <p:cNvSpPr/>
          <p:nvPr/>
        </p:nvSpPr>
        <p:spPr>
          <a:xfrm>
            <a:off x="7406640" y="26974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18,000–25,000</a:t>
            </a:r>
            <a:endParaRPr lang="en-US" sz="800" dirty="0"/>
          </a:p>
        </p:txBody>
      </p:sp>
      <p:sp>
        <p:nvSpPr>
          <p:cNvPr id="24" name="Shape 20"/>
          <p:cNvSpPr/>
          <p:nvPr/>
        </p:nvSpPr>
        <p:spPr>
          <a:xfrm>
            <a:off x="5303520" y="3063240"/>
            <a:ext cx="3383280" cy="320040"/>
          </a:xfrm>
          <a:prstGeom prst="rect">
            <a:avLst/>
          </a:prstGeom>
          <a:solidFill>
            <a:srgbClr val="F4F5F7"/>
          </a:solidFill>
          <a:ln/>
        </p:spPr>
      </p:sp>
      <p:sp>
        <p:nvSpPr>
          <p:cNvPr id="25" name="Text 21"/>
          <p:cNvSpPr/>
          <p:nvPr/>
        </p:nvSpPr>
        <p:spPr>
          <a:xfrm>
            <a:off x="5394960" y="306324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outreach retainer (3 months)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7406640" y="30632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30,000–50,000</a:t>
            </a:r>
            <a:endParaRPr lang="en-US" sz="800" dirty="0"/>
          </a:p>
        </p:txBody>
      </p:sp>
      <p:sp>
        <p:nvSpPr>
          <p:cNvPr id="27" name="Shape 23"/>
          <p:cNvSpPr/>
          <p:nvPr/>
        </p:nvSpPr>
        <p:spPr>
          <a:xfrm>
            <a:off x="5303520" y="3429000"/>
            <a:ext cx="33832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Text 24"/>
          <p:cNvSpPr/>
          <p:nvPr/>
        </p:nvSpPr>
        <p:spPr>
          <a:xfrm>
            <a:off x="5394960" y="34290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room rental (3 days, ADNEC)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7406640" y="342900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8,000–15,000</a:t>
            </a:r>
            <a:endParaRPr lang="en-US" sz="800" dirty="0"/>
          </a:p>
        </p:txBody>
      </p:sp>
      <p:sp>
        <p:nvSpPr>
          <p:cNvPr id="30" name="Shape 26"/>
          <p:cNvSpPr/>
          <p:nvPr/>
        </p:nvSpPr>
        <p:spPr>
          <a:xfrm>
            <a:off x="5303520" y="3794760"/>
            <a:ext cx="3383280" cy="320040"/>
          </a:xfrm>
          <a:prstGeom prst="rect">
            <a:avLst/>
          </a:prstGeom>
          <a:solidFill>
            <a:srgbClr val="F4F5F7"/>
          </a:solidFill>
          <a:ln/>
        </p:spPr>
      </p:sp>
      <p:sp>
        <p:nvSpPr>
          <p:cNvPr id="31" name="Text 27"/>
          <p:cNvSpPr/>
          <p:nvPr/>
        </p:nvSpPr>
        <p:spPr>
          <a:xfrm>
            <a:off x="5394960" y="379476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On-site video production (1 day)</a:t>
            </a:r>
            <a:endParaRPr lang="en-US" sz="800" dirty="0"/>
          </a:p>
        </p:txBody>
      </p:sp>
      <p:sp>
        <p:nvSpPr>
          <p:cNvPr id="32" name="Text 28"/>
          <p:cNvSpPr/>
          <p:nvPr/>
        </p:nvSpPr>
        <p:spPr>
          <a:xfrm>
            <a:off x="7406640" y="379476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5,000–10,000</a:t>
            </a:r>
            <a:endParaRPr lang="en-US" sz="800" dirty="0"/>
          </a:p>
        </p:txBody>
      </p:sp>
      <p:sp>
        <p:nvSpPr>
          <p:cNvPr id="33" name="Shape 29"/>
          <p:cNvSpPr/>
          <p:nvPr/>
        </p:nvSpPr>
        <p:spPr>
          <a:xfrm>
            <a:off x="5303520" y="4160520"/>
            <a:ext cx="3383280" cy="3200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4" name="Text 30"/>
          <p:cNvSpPr/>
          <p:nvPr/>
        </p:nvSpPr>
        <p:spPr>
          <a:xfrm>
            <a:off x="5394960" y="41605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visibility CPM equivalent</a:t>
            </a:r>
            <a:endParaRPr lang="en-US" sz="800" dirty="0"/>
          </a:p>
        </p:txBody>
      </p:sp>
      <p:sp>
        <p:nvSpPr>
          <p:cNvPr id="35" name="Text 31"/>
          <p:cNvSpPr/>
          <p:nvPr/>
        </p:nvSpPr>
        <p:spPr>
          <a:xfrm>
            <a:off x="7406640" y="416052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6,000–12,000</a:t>
            </a:r>
            <a:endParaRPr lang="en-US" sz="800" dirty="0"/>
          </a:p>
        </p:txBody>
      </p:sp>
      <p:sp>
        <p:nvSpPr>
          <p:cNvPr id="36" name="Shape 32"/>
          <p:cNvSpPr/>
          <p:nvPr/>
        </p:nvSpPr>
        <p:spPr>
          <a:xfrm>
            <a:off x="5303520" y="4526280"/>
            <a:ext cx="3383280" cy="27432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37" name="Text 33"/>
          <p:cNvSpPr/>
          <p:nvPr/>
        </p:nvSpPr>
        <p:spPr>
          <a:xfrm>
            <a:off x="5394960" y="45262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VIK: </a:t>
            </a:r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67,000–112,000</a:t>
            </a:r>
            <a:endParaRPr lang="en-US" sz="900" dirty="0"/>
          </a:p>
        </p:txBody>
      </p:sp>
      <p:sp>
        <p:nvSpPr>
          <p:cNvPr id="38" name="Text 34"/>
          <p:cNvSpPr/>
          <p:nvPr/>
        </p:nvSpPr>
        <p:spPr>
          <a:xfrm>
            <a:off x="457200" y="475488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⁷ Ashurst 2025. ⁸ Gartner 2025. ⁹ Business Today ME, H1 2025 data.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B2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4592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09728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 |  ROI Scenarios &amp; Decision Framework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Package B (AED 55,000) — ROI Under Variable Deal Sizes</a:t>
            </a:r>
            <a:endParaRPr lang="en-US" sz="13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280160"/>
          <a:ext cx="82296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914400"/>
                <a:gridCol w="914400"/>
                <a:gridCol w="914400"/>
                <a:gridCol w="1097280"/>
                <a:gridCol w="731520"/>
              </a:tblGrid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Avg Deal Size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Leads (base)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Conv. Rate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Deals Closed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50,000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105K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100,000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210K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250,000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525K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500,000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7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AED 630K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D8B5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2743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 Framework: Three Options Compared</a:t>
            </a:r>
            <a:endParaRPr lang="en-US" sz="1300" dirty="0"/>
          </a:p>
        </p:txBody>
      </p:sp>
      <p:sp>
        <p:nvSpPr>
          <p:cNvPr id="8" name="Shape 4"/>
          <p:cNvSpPr/>
          <p:nvPr/>
        </p:nvSpPr>
        <p:spPr>
          <a:xfrm>
            <a:off x="457200" y="3108960"/>
            <a:ext cx="26517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5"/>
          <p:cNvSpPr/>
          <p:nvPr/>
        </p:nvSpPr>
        <p:spPr>
          <a:xfrm>
            <a:off x="457200" y="3108960"/>
            <a:ext cx="2651760" cy="320040"/>
          </a:xfrm>
          <a:prstGeom prst="rect">
            <a:avLst/>
          </a:prstGeom>
          <a:solidFill>
            <a:srgbClr val="2D8B57"/>
          </a:solidFill>
          <a:ln/>
        </p:spPr>
      </p:sp>
      <p:sp>
        <p:nvSpPr>
          <p:cNvPr id="10" name="Text 6"/>
          <p:cNvSpPr/>
          <p:nvPr/>
        </p:nvSpPr>
        <p:spPr>
          <a:xfrm>
            <a:off x="457200" y="31089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Option 1: S.AI.L Co-Exhibit</a:t>
            </a:r>
            <a:endParaRPr lang="en-US" sz="900" dirty="0"/>
          </a:p>
        </p:txBody>
      </p:sp>
      <p:sp>
        <p:nvSpPr>
          <p:cNvPr id="11" name="Text 7"/>
          <p:cNvSpPr/>
          <p:nvPr/>
        </p:nvSpPr>
        <p:spPr>
          <a:xfrm>
            <a:off x="548640" y="3493008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Cost: AED 55,000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CPL: AED 655–1,310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Meetings: 12 guaranteed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Access: 6 (base)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Risk: LOW</a:t>
            </a:r>
            <a:endParaRPr lang="en-US" sz="800" dirty="0"/>
          </a:p>
        </p:txBody>
      </p:sp>
      <p:sp>
        <p:nvSpPr>
          <p:cNvPr id="12" name="Shape 8"/>
          <p:cNvSpPr/>
          <p:nvPr/>
        </p:nvSpPr>
        <p:spPr>
          <a:xfrm>
            <a:off x="3291840" y="3108960"/>
            <a:ext cx="26517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3291840" y="3108960"/>
            <a:ext cx="2651760" cy="32004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4" name="Text 10"/>
          <p:cNvSpPr/>
          <p:nvPr/>
        </p:nvSpPr>
        <p:spPr>
          <a:xfrm>
            <a:off x="3291840" y="31089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Option 2: Standalone 9sqm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383280" y="3493008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Cost: AED 55,000–70,000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CPL: AED 2,200–4,400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Meetings: 0 guaranteed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Access: 1–3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Risk: MEDIUM</a:t>
            </a:r>
            <a:endParaRPr lang="en-US" sz="800" dirty="0"/>
          </a:p>
        </p:txBody>
      </p:sp>
      <p:sp>
        <p:nvSpPr>
          <p:cNvPr id="16" name="Shape 12"/>
          <p:cNvSpPr/>
          <p:nvPr/>
        </p:nvSpPr>
        <p:spPr>
          <a:xfrm>
            <a:off x="6126480" y="3108960"/>
            <a:ext cx="26517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126480" y="3108960"/>
            <a:ext cx="2651760" cy="32004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8" name="Text 14"/>
          <p:cNvSpPr/>
          <p:nvPr/>
        </p:nvSpPr>
        <p:spPr>
          <a:xfrm>
            <a:off x="6126480" y="31089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Option 3: Attend Only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6217920" y="3493008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Cost: AED 3,000–5,000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CPL: N/A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Meetings: 0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Access: &lt;1</a:t>
            </a:r>
            <a:endParaRPr lang="en-US" sz="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Risk: HIGH (opp.)</a:t>
            </a:r>
            <a:endParaRPr lang="en-US" sz="800" dirty="0"/>
          </a:p>
        </p:txBody>
      </p:sp>
      <p:sp>
        <p:nvSpPr>
          <p:cNvPr id="20" name="Shape 16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solidFill>
            <a:srgbClr val="FFF8E1"/>
          </a:solidFill>
          <a:ln/>
        </p:spPr>
      </p:sp>
      <p:sp>
        <p:nvSpPr>
          <p:cNvPr id="21" name="Text 17"/>
          <p:cNvSpPr/>
          <p:nvPr/>
        </p:nvSpPr>
        <p:spPr>
          <a:xfrm>
            <a:off x="548640" y="46634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1E27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Disclosure: Lead estimates are modelled, not guaranteed. Conversion rates vary by product-market fit, sales capability, and follow-up execution. ROI assumes 90-day pipeline attribution. Past exhibition performance does not guarantee future results. See Appendix B for full risk analysis.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Everything 2026 — Co-Exhibitor Investment Analysis</dc:title>
  <dc:subject>PptxGenJS Presentation</dc:subject>
  <dc:creator>S.AI.L / Exec X AI</dc:creator>
  <cp:lastModifiedBy>S.AI.L / Exec X AI</cp:lastModifiedBy>
  <cp:revision>1</cp:revision>
  <dcterms:created xsi:type="dcterms:W3CDTF">2026-02-27T02:25:09Z</dcterms:created>
  <dcterms:modified xsi:type="dcterms:W3CDTF">2026-02-27T02:25:09Z</dcterms:modified>
</cp:coreProperties>
</file>